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</a:t>
            </a: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D7B3425-2774-4783-B2EC-246A45463E12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</a:t>
            </a: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548640" y="2286000"/>
            <a:ext cx="68576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2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RETRO TV</a:t>
            </a:r>
            <a:endParaRPr b="0" lang="en-US" sz="5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548640" y="3063240"/>
            <a:ext cx="68576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2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PROJECT</a:t>
            </a:r>
            <a:endParaRPr b="0" lang="en-US" sz="5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Text 2"/>
          <p:cNvSpPr/>
          <p:nvPr/>
        </p:nvSpPr>
        <p:spPr>
          <a:xfrm>
            <a:off x="548640" y="4069080"/>
            <a:ext cx="6857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By Haidar Ali Alshowaikh   |   Class 8E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V silver cabinet"/>
          <p:cNvSpPr/>
          <p:nvPr/>
        </p:nvSpPr>
        <p:spPr>
          <a:xfrm>
            <a:off x="8096400" y="1924200"/>
            <a:ext cx="3066840" cy="2857320"/>
          </a:xfrm>
          <a:prstGeom prst="rect">
            <a:avLst/>
          </a:prstGeom>
          <a:solidFill>
            <a:srgbClr val="c0c0c0"/>
          </a:solidFill>
          <a:ln w="381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V navy screen"/>
          <p:cNvSpPr/>
          <p:nvPr/>
        </p:nvSpPr>
        <p:spPr>
          <a:xfrm>
            <a:off x="8305920" y="2133720"/>
            <a:ext cx="2647440" cy="2142720"/>
          </a:xfrm>
          <a:prstGeom prst="rect">
            <a:avLst/>
          </a:prstGeom>
          <a:solidFill>
            <a:srgbClr val="000080"/>
          </a:solidFill>
          <a:ln w="476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V control"/>
          <p:cNvSpPr/>
          <p:nvPr/>
        </p:nvSpPr>
        <p:spPr>
          <a:xfrm>
            <a:off x="8496360" y="4400640"/>
            <a:ext cx="190080" cy="190080"/>
          </a:xfrm>
          <a:prstGeom prst="ellipse">
            <a:avLst/>
          </a:prstGeom>
          <a:solidFill>
            <a:srgbClr val="000080"/>
          </a:solidFill>
          <a:ln w="19050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V control"/>
          <p:cNvSpPr/>
          <p:nvPr/>
        </p:nvSpPr>
        <p:spPr>
          <a:xfrm>
            <a:off x="8858160" y="4400640"/>
            <a:ext cx="190080" cy="190080"/>
          </a:xfrm>
          <a:prstGeom prst="ellipse">
            <a:avLst/>
          </a:prstGeom>
          <a:solidFill>
            <a:srgbClr val="000080"/>
          </a:solidFill>
          <a:ln w="19050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WHAT IT'S BUILT FROM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Materials Used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2"/>
          <p:cNvSpPr/>
          <p:nvPr/>
        </p:nvSpPr>
        <p:spPr>
          <a:xfrm>
            <a:off x="548640" y="223128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Replacement Pi 4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3"/>
          <p:cNvSpPr/>
          <p:nvPr/>
        </p:nvSpPr>
        <p:spPr>
          <a:xfrm>
            <a:off x="3322080" y="223128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Arduino Uno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4"/>
          <p:cNvSpPr/>
          <p:nvPr/>
        </p:nvSpPr>
        <p:spPr>
          <a:xfrm>
            <a:off x="6095880" y="2231280"/>
            <a:ext cx="27730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Volume knob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5"/>
          <p:cNvSpPr/>
          <p:nvPr/>
        </p:nvSpPr>
        <p:spPr>
          <a:xfrm>
            <a:off x="8869320" y="223128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Speakers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6"/>
          <p:cNvSpPr/>
          <p:nvPr/>
        </p:nvSpPr>
        <p:spPr>
          <a:xfrm>
            <a:off x="548640" y="419724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Power button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7"/>
          <p:cNvSpPr/>
          <p:nvPr/>
        </p:nvSpPr>
        <p:spPr>
          <a:xfrm>
            <a:off x="3322080" y="419724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Joystick Module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8"/>
          <p:cNvSpPr/>
          <p:nvPr/>
        </p:nvSpPr>
        <p:spPr>
          <a:xfrm>
            <a:off x="6095880" y="4197240"/>
            <a:ext cx="2773080" cy="20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22-inch HDMI monitor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9"/>
          <p:cNvSpPr/>
          <p:nvPr/>
        </p:nvSpPr>
        <p:spPr>
          <a:xfrm>
            <a:off x="8869320" y="4197240"/>
            <a:ext cx="277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Enclosure frame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0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02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Icon pi tile"/>
          <p:cNvSpPr/>
          <p:nvPr/>
        </p:nvSpPr>
        <p:spPr>
          <a:xfrm>
            <a:off x="1666800" y="150480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Icon pi board"/>
          <p:cNvSpPr/>
          <p:nvPr/>
        </p:nvSpPr>
        <p:spPr>
          <a:xfrm>
            <a:off x="1746000" y="1573920"/>
            <a:ext cx="375120" cy="394920"/>
          </a:xfrm>
          <a:prstGeom prst="rect">
            <a:avLst/>
          </a:prstGeom>
          <a:solidFill>
            <a:srgbClr val="008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Icon pi processor"/>
          <p:cNvSpPr/>
          <p:nvPr/>
        </p:nvSpPr>
        <p:spPr>
          <a:xfrm>
            <a:off x="1844640" y="1662840"/>
            <a:ext cx="177480" cy="177480"/>
          </a:xfrm>
          <a:prstGeom prst="rect">
            <a:avLst/>
          </a:prstGeom>
          <a:solidFill>
            <a:srgbClr val="000080"/>
          </a:solidFill>
          <a:ln w="19756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Icon pi left pin 0"/>
          <p:cNvSpPr/>
          <p:nvPr/>
        </p:nvSpPr>
        <p:spPr>
          <a:xfrm>
            <a:off x="1706400" y="16135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Icon pi right pin 0"/>
          <p:cNvSpPr/>
          <p:nvPr/>
        </p:nvSpPr>
        <p:spPr>
          <a:xfrm>
            <a:off x="2121120" y="16135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Icon pi left pin 1"/>
          <p:cNvSpPr/>
          <p:nvPr/>
        </p:nvSpPr>
        <p:spPr>
          <a:xfrm>
            <a:off x="1706400" y="16927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Icon pi right pin 1"/>
          <p:cNvSpPr/>
          <p:nvPr/>
        </p:nvSpPr>
        <p:spPr>
          <a:xfrm>
            <a:off x="2121120" y="16927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Icon pi left pin 2"/>
          <p:cNvSpPr/>
          <p:nvPr/>
        </p:nvSpPr>
        <p:spPr>
          <a:xfrm>
            <a:off x="1706400" y="17715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Icon pi right pin 2"/>
          <p:cNvSpPr/>
          <p:nvPr/>
        </p:nvSpPr>
        <p:spPr>
          <a:xfrm>
            <a:off x="2121120" y="17715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Icon pi left pin 3"/>
          <p:cNvSpPr/>
          <p:nvPr/>
        </p:nvSpPr>
        <p:spPr>
          <a:xfrm>
            <a:off x="1706400" y="18507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Icon pi right pin 3"/>
          <p:cNvSpPr/>
          <p:nvPr/>
        </p:nvSpPr>
        <p:spPr>
          <a:xfrm>
            <a:off x="2121120" y="18507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Icon uno tile"/>
          <p:cNvSpPr/>
          <p:nvPr/>
        </p:nvSpPr>
        <p:spPr>
          <a:xfrm>
            <a:off x="4438800" y="150480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Icon uno board"/>
          <p:cNvSpPr/>
          <p:nvPr/>
        </p:nvSpPr>
        <p:spPr>
          <a:xfrm>
            <a:off x="4517640" y="1573920"/>
            <a:ext cx="375120" cy="394920"/>
          </a:xfrm>
          <a:prstGeom prst="rect">
            <a:avLst/>
          </a:prstGeom>
          <a:solidFill>
            <a:srgbClr val="008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Icon uno processor"/>
          <p:cNvSpPr/>
          <p:nvPr/>
        </p:nvSpPr>
        <p:spPr>
          <a:xfrm>
            <a:off x="4616280" y="1662840"/>
            <a:ext cx="177480" cy="177480"/>
          </a:xfrm>
          <a:prstGeom prst="rect">
            <a:avLst/>
          </a:prstGeom>
          <a:solidFill>
            <a:srgbClr val="000080"/>
          </a:solidFill>
          <a:ln w="19756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Icon uno left pin 0"/>
          <p:cNvSpPr/>
          <p:nvPr/>
        </p:nvSpPr>
        <p:spPr>
          <a:xfrm>
            <a:off x="4478040" y="16135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Icon uno right pin 0"/>
          <p:cNvSpPr/>
          <p:nvPr/>
        </p:nvSpPr>
        <p:spPr>
          <a:xfrm>
            <a:off x="4893120" y="16135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Icon uno left pin 1"/>
          <p:cNvSpPr/>
          <p:nvPr/>
        </p:nvSpPr>
        <p:spPr>
          <a:xfrm>
            <a:off x="4478040" y="16927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Icon uno right pin 1"/>
          <p:cNvSpPr/>
          <p:nvPr/>
        </p:nvSpPr>
        <p:spPr>
          <a:xfrm>
            <a:off x="4893120" y="169272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Icon uno left pin 2"/>
          <p:cNvSpPr/>
          <p:nvPr/>
        </p:nvSpPr>
        <p:spPr>
          <a:xfrm>
            <a:off x="4478040" y="17715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Icon uno right pin 2"/>
          <p:cNvSpPr/>
          <p:nvPr/>
        </p:nvSpPr>
        <p:spPr>
          <a:xfrm>
            <a:off x="4893120" y="17715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Icon uno left pin 3"/>
          <p:cNvSpPr/>
          <p:nvPr/>
        </p:nvSpPr>
        <p:spPr>
          <a:xfrm>
            <a:off x="4478040" y="18507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Icon uno right pin 3"/>
          <p:cNvSpPr/>
          <p:nvPr/>
        </p:nvSpPr>
        <p:spPr>
          <a:xfrm>
            <a:off x="4893120" y="1850760"/>
            <a:ext cx="3924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Icon uno U"/>
          <p:cNvSpPr/>
          <p:nvPr/>
        </p:nvSpPr>
        <p:spPr>
          <a:xfrm>
            <a:off x="4636080" y="1682640"/>
            <a:ext cx="137880" cy="14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U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Icon knob tile"/>
          <p:cNvSpPr/>
          <p:nvPr/>
        </p:nvSpPr>
        <p:spPr>
          <a:xfrm>
            <a:off x="7210440" y="150480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Icon knob dial"/>
          <p:cNvSpPr/>
          <p:nvPr/>
        </p:nvSpPr>
        <p:spPr>
          <a:xfrm>
            <a:off x="7309080" y="1603800"/>
            <a:ext cx="335520" cy="335520"/>
          </a:xfrm>
          <a:prstGeom prst="ellipse">
            <a:avLst/>
          </a:prstGeom>
          <a:solidFill>
            <a:srgbClr val="c0c0c0"/>
          </a:solidFill>
          <a:ln w="9878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Icon knob dial center"/>
          <p:cNvSpPr/>
          <p:nvPr/>
        </p:nvSpPr>
        <p:spPr>
          <a:xfrm>
            <a:off x="7368480" y="1662840"/>
            <a:ext cx="217080" cy="217080"/>
          </a:xfrm>
          <a:prstGeom prst="ellipse">
            <a:avLst/>
          </a:prstGeom>
          <a:solidFill>
            <a:srgbClr val="000080"/>
          </a:solidFill>
          <a:ln w="9878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Icon knob pointer"/>
          <p:cNvSpPr/>
          <p:nvPr/>
        </p:nvSpPr>
        <p:spPr>
          <a:xfrm>
            <a:off x="7467120" y="1613520"/>
            <a:ext cx="29160" cy="1378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Icon speaker tile"/>
          <p:cNvSpPr/>
          <p:nvPr/>
        </p:nvSpPr>
        <p:spPr>
          <a:xfrm>
            <a:off x="9982080" y="150480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Icon speaker speaker body"/>
          <p:cNvSpPr/>
          <p:nvPr/>
        </p:nvSpPr>
        <p:spPr>
          <a:xfrm>
            <a:off x="10061280" y="1702440"/>
            <a:ext cx="118080" cy="1479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Icon speaker speaker cone"/>
          <p:cNvSpPr/>
          <p:nvPr/>
        </p:nvSpPr>
        <p:spPr>
          <a:xfrm rot="5400000">
            <a:off x="10160280" y="1633320"/>
            <a:ext cx="177480" cy="27612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878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Icon speaker sound wave one"/>
          <p:cNvSpPr/>
          <p:nvPr/>
        </p:nvSpPr>
        <p:spPr>
          <a:xfrm>
            <a:off x="10367280" y="1702440"/>
            <a:ext cx="2916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Icon speaker sound wave two"/>
          <p:cNvSpPr/>
          <p:nvPr/>
        </p:nvSpPr>
        <p:spPr>
          <a:xfrm>
            <a:off x="10406880" y="1751760"/>
            <a:ext cx="2916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Icon speaker sound wave three"/>
          <p:cNvSpPr/>
          <p:nvPr/>
        </p:nvSpPr>
        <p:spPr>
          <a:xfrm>
            <a:off x="10367280" y="1801440"/>
            <a:ext cx="2916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Icon power tile"/>
          <p:cNvSpPr/>
          <p:nvPr/>
        </p:nvSpPr>
        <p:spPr>
          <a:xfrm>
            <a:off x="1666800" y="345744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Icon power power ring"/>
          <p:cNvSpPr/>
          <p:nvPr/>
        </p:nvSpPr>
        <p:spPr>
          <a:xfrm>
            <a:off x="1785240" y="3585960"/>
            <a:ext cx="295920" cy="295920"/>
          </a:xfrm>
          <a:prstGeom prst="ellipse">
            <a:avLst/>
          </a:prstGeom>
          <a:noFill/>
          <a:ln w="29633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Icon power power stem"/>
          <p:cNvSpPr/>
          <p:nvPr/>
        </p:nvSpPr>
        <p:spPr>
          <a:xfrm>
            <a:off x="1913760" y="3526560"/>
            <a:ext cx="39240" cy="20700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Icon joystick tile"/>
          <p:cNvSpPr/>
          <p:nvPr/>
        </p:nvSpPr>
        <p:spPr>
          <a:xfrm>
            <a:off x="4438800" y="345744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Icon joystick base"/>
          <p:cNvSpPr/>
          <p:nvPr/>
        </p:nvSpPr>
        <p:spPr>
          <a:xfrm>
            <a:off x="4537440" y="3773520"/>
            <a:ext cx="335520" cy="108360"/>
          </a:xfrm>
          <a:prstGeom prst="rect">
            <a:avLst/>
          </a:prstGeom>
          <a:solidFill>
            <a:srgbClr val="c0c0c0"/>
          </a:solidFill>
          <a:ln w="9878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Icon joystick stick"/>
          <p:cNvSpPr/>
          <p:nvPr/>
        </p:nvSpPr>
        <p:spPr>
          <a:xfrm>
            <a:off x="4685760" y="3605760"/>
            <a:ext cx="48960" cy="18720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Icon joystick ball"/>
          <p:cNvSpPr/>
          <p:nvPr/>
        </p:nvSpPr>
        <p:spPr>
          <a:xfrm>
            <a:off x="4626360" y="3546360"/>
            <a:ext cx="167400" cy="167400"/>
          </a:xfrm>
          <a:prstGeom prst="ellipse">
            <a:avLst/>
          </a:prstGeom>
          <a:solidFill>
            <a:srgbClr val="ffff00"/>
          </a:solidFill>
          <a:ln w="9878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Icon monitor tile"/>
          <p:cNvSpPr/>
          <p:nvPr/>
        </p:nvSpPr>
        <p:spPr>
          <a:xfrm>
            <a:off x="7210440" y="345744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Icon monitor screen frame"/>
          <p:cNvSpPr/>
          <p:nvPr/>
        </p:nvSpPr>
        <p:spPr>
          <a:xfrm>
            <a:off x="7289280" y="3526560"/>
            <a:ext cx="375120" cy="286200"/>
          </a:xfrm>
          <a:prstGeom prst="rect">
            <a:avLst/>
          </a:prstGeom>
          <a:solidFill>
            <a:srgbClr val="c0c0c0"/>
          </a:solidFill>
          <a:ln w="9878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Icon monitor screen"/>
          <p:cNvSpPr/>
          <p:nvPr/>
        </p:nvSpPr>
        <p:spPr>
          <a:xfrm>
            <a:off x="7319160" y="3556440"/>
            <a:ext cx="315720" cy="217080"/>
          </a:xfrm>
          <a:prstGeom prst="rect">
            <a:avLst/>
          </a:prstGeom>
          <a:solidFill>
            <a:srgbClr val="008080"/>
          </a:solidFill>
          <a:ln w="9878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Icon monitor screen highlight"/>
          <p:cNvSpPr/>
          <p:nvPr/>
        </p:nvSpPr>
        <p:spPr>
          <a:xfrm>
            <a:off x="7358760" y="3596040"/>
            <a:ext cx="187200" cy="2916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Icon monitor screen line"/>
          <p:cNvSpPr/>
          <p:nvPr/>
        </p:nvSpPr>
        <p:spPr>
          <a:xfrm>
            <a:off x="7358760" y="3655080"/>
            <a:ext cx="246600" cy="194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25200" bIns="-252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Icon monitor stand"/>
          <p:cNvSpPr/>
          <p:nvPr/>
        </p:nvSpPr>
        <p:spPr>
          <a:xfrm>
            <a:off x="7447320" y="3813120"/>
            <a:ext cx="59040" cy="5904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4400" bIns="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Icon monitor foot"/>
          <p:cNvSpPr/>
          <p:nvPr/>
        </p:nvSpPr>
        <p:spPr>
          <a:xfrm>
            <a:off x="7388280" y="3872520"/>
            <a:ext cx="177480" cy="291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480" bIns="-15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Icon frame tile"/>
          <p:cNvSpPr/>
          <p:nvPr/>
        </p:nvSpPr>
        <p:spPr>
          <a:xfrm>
            <a:off x="9982080" y="3457440"/>
            <a:ext cx="533160" cy="533160"/>
          </a:xfrm>
          <a:prstGeom prst="rect">
            <a:avLst/>
          </a:prstGeom>
          <a:solidFill>
            <a:srgbClr val="000080"/>
          </a:solidFill>
          <a:ln w="19756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Icon frame cabinet"/>
          <p:cNvSpPr/>
          <p:nvPr/>
        </p:nvSpPr>
        <p:spPr>
          <a:xfrm>
            <a:off x="10081080" y="3526560"/>
            <a:ext cx="335520" cy="39492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Icon frame cabinet screen"/>
          <p:cNvSpPr/>
          <p:nvPr/>
        </p:nvSpPr>
        <p:spPr>
          <a:xfrm>
            <a:off x="10120320" y="3566160"/>
            <a:ext cx="256320" cy="217080"/>
          </a:xfrm>
          <a:prstGeom prst="rect">
            <a:avLst/>
          </a:prstGeom>
          <a:solidFill>
            <a:srgbClr val="000080"/>
          </a:solidFill>
          <a:ln w="19756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Icon frame cabinet window"/>
          <p:cNvSpPr/>
          <p:nvPr/>
        </p:nvSpPr>
        <p:spPr>
          <a:xfrm>
            <a:off x="10150200" y="3596040"/>
            <a:ext cx="197280" cy="147960"/>
          </a:xfrm>
          <a:prstGeom prst="rect">
            <a:avLst/>
          </a:prstGeom>
          <a:solidFill>
            <a:srgbClr val="008080"/>
          </a:solidFill>
          <a:ln w="0">
            <a:solidFill>
              <a:srgbClr val="00808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Icon frame cabinet base"/>
          <p:cNvSpPr/>
          <p:nvPr/>
        </p:nvSpPr>
        <p:spPr>
          <a:xfrm>
            <a:off x="10170000" y="3823200"/>
            <a:ext cx="157680" cy="48960"/>
          </a:xfrm>
          <a:prstGeom prst="rect">
            <a:avLst/>
          </a:prstGeom>
          <a:solidFill>
            <a:srgbClr val="404040"/>
          </a:solidFill>
          <a:ln w="0">
            <a:solidFill>
              <a:srgbClr val="40404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320" bIns="4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01 · THE IDEA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"/>
          <p:cNvSpPr/>
          <p:nvPr/>
        </p:nvSpPr>
        <p:spPr>
          <a:xfrm>
            <a:off x="548640" y="731520"/>
            <a:ext cx="110941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The Monitor...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"/>
          <p:cNvSpPr/>
          <p:nvPr/>
        </p:nvSpPr>
        <p:spPr>
          <a:xfrm>
            <a:off x="548640" y="2194560"/>
            <a:ext cx="658332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I reused an available monitor and built a new TV experience around it, with joystick controls and a retro-style cabinet.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3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05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Reuse monitor cabinet"/>
          <p:cNvSpPr/>
          <p:nvPr/>
        </p:nvSpPr>
        <p:spPr>
          <a:xfrm>
            <a:off x="7953480" y="1762200"/>
            <a:ext cx="2857320" cy="2152440"/>
          </a:xfrm>
          <a:prstGeom prst="rect">
            <a:avLst/>
          </a:prstGeom>
          <a:solidFill>
            <a:srgbClr val="c0c0c0"/>
          </a:solidFill>
          <a:ln w="476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Reuse monitor screen"/>
          <p:cNvSpPr/>
          <p:nvPr/>
        </p:nvSpPr>
        <p:spPr>
          <a:xfrm>
            <a:off x="8143920" y="1952640"/>
            <a:ext cx="2476080" cy="1561680"/>
          </a:xfrm>
          <a:prstGeom prst="rect">
            <a:avLst/>
          </a:prstGeom>
          <a:solidFill>
            <a:srgbClr val="000080"/>
          </a:solidFill>
          <a:ln w="38100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Reuse screen UI highlight"/>
          <p:cNvSpPr/>
          <p:nvPr/>
        </p:nvSpPr>
        <p:spPr>
          <a:xfrm>
            <a:off x="8334360" y="2181240"/>
            <a:ext cx="999720" cy="8532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0680" bIns="406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Reuse screen UI row"/>
          <p:cNvSpPr/>
          <p:nvPr/>
        </p:nvSpPr>
        <p:spPr>
          <a:xfrm>
            <a:off x="8334360" y="2381400"/>
            <a:ext cx="1676160" cy="568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2240" bIns="122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Reuse screen UI row"/>
          <p:cNvSpPr/>
          <p:nvPr/>
        </p:nvSpPr>
        <p:spPr>
          <a:xfrm>
            <a:off x="8334360" y="2543040"/>
            <a:ext cx="1428480" cy="568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2240" bIns="122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use stand"/>
          <p:cNvSpPr/>
          <p:nvPr/>
        </p:nvSpPr>
        <p:spPr>
          <a:xfrm>
            <a:off x="9182160" y="3914640"/>
            <a:ext cx="399600" cy="13284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Reuse base"/>
          <p:cNvSpPr/>
          <p:nvPr/>
        </p:nvSpPr>
        <p:spPr>
          <a:xfrm>
            <a:off x="8867880" y="4038480"/>
            <a:ext cx="1028520" cy="759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Reuse dial 1"/>
          <p:cNvSpPr/>
          <p:nvPr/>
        </p:nvSpPr>
        <p:spPr>
          <a:xfrm>
            <a:off x="10134720" y="3648240"/>
            <a:ext cx="132840" cy="132840"/>
          </a:xfrm>
          <a:prstGeom prst="ellipse">
            <a:avLst/>
          </a:prstGeom>
          <a:solidFill>
            <a:srgbClr val="000080"/>
          </a:solidFill>
          <a:ln w="19050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Reuse dial 2"/>
          <p:cNvSpPr/>
          <p:nvPr/>
        </p:nvSpPr>
        <p:spPr>
          <a:xfrm>
            <a:off x="10382400" y="3648240"/>
            <a:ext cx="132840" cy="132840"/>
          </a:xfrm>
          <a:prstGeom prst="ellipse">
            <a:avLst/>
          </a:prstGeom>
          <a:solidFill>
            <a:srgbClr val="000080"/>
          </a:solidFill>
          <a:ln w="19050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02 · THE PROBLEMS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Challenges That Took Work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2"/>
          <p:cNvSpPr/>
          <p:nvPr/>
        </p:nvSpPr>
        <p:spPr>
          <a:xfrm>
            <a:off x="548640" y="2468880"/>
            <a:ext cx="35150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INPUT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3"/>
          <p:cNvSpPr/>
          <p:nvPr/>
        </p:nvSpPr>
        <p:spPr>
          <a:xfrm>
            <a:off x="548640" y="3063240"/>
            <a:ext cx="3515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Making joystick navigation reliable on the Raspberry Pi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4"/>
          <p:cNvSpPr/>
          <p:nvPr/>
        </p:nvSpPr>
        <p:spPr>
          <a:xfrm>
            <a:off x="4338360" y="2468880"/>
            <a:ext cx="35150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AUDIO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5"/>
          <p:cNvSpPr/>
          <p:nvPr/>
        </p:nvSpPr>
        <p:spPr>
          <a:xfrm>
            <a:off x="4338360" y="3063240"/>
            <a:ext cx="3515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Routing sound to the right output and linking the knob to system volume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6"/>
          <p:cNvSpPr/>
          <p:nvPr/>
        </p:nvSpPr>
        <p:spPr>
          <a:xfrm>
            <a:off x="8127720" y="2468880"/>
            <a:ext cx="35150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DISPLAY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7"/>
          <p:cNvSpPr/>
          <p:nvPr/>
        </p:nvSpPr>
        <p:spPr>
          <a:xfrm>
            <a:off x="8127720" y="3063240"/>
            <a:ext cx="3515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Moving from the old laptop-panel setup to a 22-inch HDMI monitor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8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08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Icon joystick tile"/>
          <p:cNvSpPr/>
          <p:nvPr/>
        </p:nvSpPr>
        <p:spPr>
          <a:xfrm>
            <a:off x="180972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Icon joystick base"/>
          <p:cNvSpPr/>
          <p:nvPr/>
        </p:nvSpPr>
        <p:spPr>
          <a:xfrm>
            <a:off x="1905120" y="1990800"/>
            <a:ext cx="323640" cy="104400"/>
          </a:xfrm>
          <a:prstGeom prst="rect">
            <a:avLst/>
          </a:prstGeom>
          <a:solidFill>
            <a:srgbClr val="c0c0c0"/>
          </a:solidFill>
          <a:ln w="95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Icon joystick stick"/>
          <p:cNvSpPr/>
          <p:nvPr/>
        </p:nvSpPr>
        <p:spPr>
          <a:xfrm>
            <a:off x="2048040" y="1828800"/>
            <a:ext cx="47160" cy="18072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Icon joystick ball"/>
          <p:cNvSpPr/>
          <p:nvPr/>
        </p:nvSpPr>
        <p:spPr>
          <a:xfrm>
            <a:off x="1990800" y="1771560"/>
            <a:ext cx="161640" cy="161640"/>
          </a:xfrm>
          <a:prstGeom prst="ellipse">
            <a:avLst/>
          </a:prstGeom>
          <a:solidFill>
            <a:srgbClr val="ffff00"/>
          </a:solidFill>
          <a:ln w="95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Icon speaker tile"/>
          <p:cNvSpPr/>
          <p:nvPr/>
        </p:nvSpPr>
        <p:spPr>
          <a:xfrm>
            <a:off x="560088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Icon speaker speaker body"/>
          <p:cNvSpPr/>
          <p:nvPr/>
        </p:nvSpPr>
        <p:spPr>
          <a:xfrm>
            <a:off x="5676840" y="1876320"/>
            <a:ext cx="114120" cy="1425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Icon speaker speaker cone"/>
          <p:cNvSpPr/>
          <p:nvPr/>
        </p:nvSpPr>
        <p:spPr>
          <a:xfrm rot="5400000">
            <a:off x="5772240" y="1809360"/>
            <a:ext cx="171000" cy="26640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Icon speaker sound wave one"/>
          <p:cNvSpPr/>
          <p:nvPr/>
        </p:nvSpPr>
        <p:spPr>
          <a:xfrm>
            <a:off x="5972040" y="187632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Icon speaker sound wave two"/>
          <p:cNvSpPr/>
          <p:nvPr/>
        </p:nvSpPr>
        <p:spPr>
          <a:xfrm>
            <a:off x="6010200" y="192420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Icon speaker sound wave three"/>
          <p:cNvSpPr/>
          <p:nvPr/>
        </p:nvSpPr>
        <p:spPr>
          <a:xfrm>
            <a:off x="5972040" y="197172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Icon display tile"/>
          <p:cNvSpPr/>
          <p:nvPr/>
        </p:nvSpPr>
        <p:spPr>
          <a:xfrm>
            <a:off x="938196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Icon display screen frame"/>
          <p:cNvSpPr/>
          <p:nvPr/>
        </p:nvSpPr>
        <p:spPr>
          <a:xfrm>
            <a:off x="9458280" y="1752480"/>
            <a:ext cx="361440" cy="275760"/>
          </a:xfrm>
          <a:prstGeom prst="rect">
            <a:avLst/>
          </a:prstGeom>
          <a:solidFill>
            <a:srgbClr val="c0c0c0"/>
          </a:solidFill>
          <a:ln w="9525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Icon display screen"/>
          <p:cNvSpPr/>
          <p:nvPr/>
        </p:nvSpPr>
        <p:spPr>
          <a:xfrm>
            <a:off x="9487080" y="1781280"/>
            <a:ext cx="304560" cy="209160"/>
          </a:xfrm>
          <a:prstGeom prst="rect">
            <a:avLst/>
          </a:prstGeom>
          <a:solidFill>
            <a:srgbClr val="008080"/>
          </a:solidFill>
          <a:ln w="95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Icon display screen highlight"/>
          <p:cNvSpPr/>
          <p:nvPr/>
        </p:nvSpPr>
        <p:spPr>
          <a:xfrm>
            <a:off x="9524880" y="1819440"/>
            <a:ext cx="18072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Icon display screen line"/>
          <p:cNvSpPr/>
          <p:nvPr/>
        </p:nvSpPr>
        <p:spPr>
          <a:xfrm>
            <a:off x="9524880" y="1876320"/>
            <a:ext cx="237600" cy="187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25920" bIns="-2592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Icon display stand"/>
          <p:cNvSpPr/>
          <p:nvPr/>
        </p:nvSpPr>
        <p:spPr>
          <a:xfrm>
            <a:off x="9610560" y="2028960"/>
            <a:ext cx="56880" cy="568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2240" bIns="122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Icon display foot"/>
          <p:cNvSpPr/>
          <p:nvPr/>
        </p:nvSpPr>
        <p:spPr>
          <a:xfrm>
            <a:off x="9553680" y="2085840"/>
            <a:ext cx="171000" cy="280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03 · SOLUTIONS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How I Fixed Them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2"/>
          <p:cNvSpPr/>
          <p:nvPr/>
        </p:nvSpPr>
        <p:spPr>
          <a:xfrm>
            <a:off x="548640" y="236844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System Volume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3"/>
          <p:cNvSpPr/>
          <p:nvPr/>
        </p:nvSpPr>
        <p:spPr>
          <a:xfrm>
            <a:off x="548640" y="284364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The knob changes system volume with wpctl; the OSD shows speaker percentage and mute.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4"/>
          <p:cNvSpPr/>
          <p:nvPr/>
        </p:nvSpPr>
        <p:spPr>
          <a:xfrm>
            <a:off x="4338360" y="236844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Audio Output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5"/>
          <p:cNvSpPr/>
          <p:nvPr/>
        </p:nvSpPr>
        <p:spPr>
          <a:xfrm>
            <a:off x="4338360" y="284364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mpv uses PipeWire and follows the Pi’s selected audio output.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6"/>
          <p:cNvSpPr/>
          <p:nvPr/>
        </p:nvSpPr>
        <p:spPr>
          <a:xfrm>
            <a:off x="8127720" y="236844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Key Detection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7"/>
          <p:cNvSpPr/>
          <p:nvPr/>
        </p:nvSpPr>
        <p:spPr>
          <a:xfrm>
            <a:off x="8127720" y="284364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Matches the joystick’s hardware keycode so TV-app controls respond reliably.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8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12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Icon knob tile"/>
          <p:cNvSpPr/>
          <p:nvPr/>
        </p:nvSpPr>
        <p:spPr>
          <a:xfrm>
            <a:off x="1809720" y="158112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Icon knob dial"/>
          <p:cNvSpPr/>
          <p:nvPr/>
        </p:nvSpPr>
        <p:spPr>
          <a:xfrm>
            <a:off x="1905120" y="1676520"/>
            <a:ext cx="323640" cy="323640"/>
          </a:xfrm>
          <a:prstGeom prst="ellipse">
            <a:avLst/>
          </a:prstGeom>
          <a:solidFill>
            <a:srgbClr val="c0c0c0"/>
          </a:solidFill>
          <a:ln w="9525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Icon knob dial center"/>
          <p:cNvSpPr/>
          <p:nvPr/>
        </p:nvSpPr>
        <p:spPr>
          <a:xfrm>
            <a:off x="1962000" y="1733400"/>
            <a:ext cx="209160" cy="209160"/>
          </a:xfrm>
          <a:prstGeom prst="ellipse">
            <a:avLst/>
          </a:prstGeom>
          <a:solidFill>
            <a:srgbClr val="000080"/>
          </a:solidFill>
          <a:ln w="95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Icon knob pointer"/>
          <p:cNvSpPr/>
          <p:nvPr/>
        </p:nvSpPr>
        <p:spPr>
          <a:xfrm>
            <a:off x="2057400" y="1685880"/>
            <a:ext cx="28080" cy="1328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Icon speaker tile"/>
          <p:cNvSpPr/>
          <p:nvPr/>
        </p:nvSpPr>
        <p:spPr>
          <a:xfrm>
            <a:off x="5600880" y="158112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Icon speaker speaker body"/>
          <p:cNvSpPr/>
          <p:nvPr/>
        </p:nvSpPr>
        <p:spPr>
          <a:xfrm>
            <a:off x="5676840" y="1771560"/>
            <a:ext cx="114120" cy="1425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Icon speaker speaker cone"/>
          <p:cNvSpPr/>
          <p:nvPr/>
        </p:nvSpPr>
        <p:spPr>
          <a:xfrm rot="5400000">
            <a:off x="5772240" y="1704600"/>
            <a:ext cx="171000" cy="26640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Icon speaker sound wave one"/>
          <p:cNvSpPr/>
          <p:nvPr/>
        </p:nvSpPr>
        <p:spPr>
          <a:xfrm>
            <a:off x="5972040" y="177156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Icon speaker sound wave two"/>
          <p:cNvSpPr/>
          <p:nvPr/>
        </p:nvSpPr>
        <p:spPr>
          <a:xfrm>
            <a:off x="6010200" y="181944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Icon speaker sound wave three"/>
          <p:cNvSpPr/>
          <p:nvPr/>
        </p:nvSpPr>
        <p:spPr>
          <a:xfrm>
            <a:off x="5972040" y="1866960"/>
            <a:ext cx="2808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Icon keyboard tile"/>
          <p:cNvSpPr/>
          <p:nvPr/>
        </p:nvSpPr>
        <p:spPr>
          <a:xfrm>
            <a:off x="9381960" y="158112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Icon keyboard keyboard body"/>
          <p:cNvSpPr/>
          <p:nvPr/>
        </p:nvSpPr>
        <p:spPr>
          <a:xfrm>
            <a:off x="9448920" y="1724040"/>
            <a:ext cx="380520" cy="2566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Icon keyboard key 0-0"/>
          <p:cNvSpPr/>
          <p:nvPr/>
        </p:nvSpPr>
        <p:spPr>
          <a:xfrm>
            <a:off x="9487080" y="176220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Icon keyboard key 0-1"/>
          <p:cNvSpPr/>
          <p:nvPr/>
        </p:nvSpPr>
        <p:spPr>
          <a:xfrm>
            <a:off x="9553680" y="176220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Icon keyboard key 0-2"/>
          <p:cNvSpPr/>
          <p:nvPr/>
        </p:nvSpPr>
        <p:spPr>
          <a:xfrm>
            <a:off x="9620280" y="176220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Icon keyboard key 0-3"/>
          <p:cNvSpPr/>
          <p:nvPr/>
        </p:nvSpPr>
        <p:spPr>
          <a:xfrm>
            <a:off x="9686880" y="176220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Icon keyboard key 0-4"/>
          <p:cNvSpPr/>
          <p:nvPr/>
        </p:nvSpPr>
        <p:spPr>
          <a:xfrm>
            <a:off x="9753480" y="176220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Icon keyboard key 1-0"/>
          <p:cNvSpPr/>
          <p:nvPr/>
        </p:nvSpPr>
        <p:spPr>
          <a:xfrm>
            <a:off x="9487080" y="181944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Icon keyboard key 1-1"/>
          <p:cNvSpPr/>
          <p:nvPr/>
        </p:nvSpPr>
        <p:spPr>
          <a:xfrm>
            <a:off x="9553680" y="181944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Icon keyboard key 1-2"/>
          <p:cNvSpPr/>
          <p:nvPr/>
        </p:nvSpPr>
        <p:spPr>
          <a:xfrm>
            <a:off x="9620280" y="1819440"/>
            <a:ext cx="37800" cy="280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Icon keyboard key 1-3"/>
          <p:cNvSpPr/>
          <p:nvPr/>
        </p:nvSpPr>
        <p:spPr>
          <a:xfrm>
            <a:off x="9686880" y="181944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Icon keyboard key 1-4"/>
          <p:cNvSpPr/>
          <p:nvPr/>
        </p:nvSpPr>
        <p:spPr>
          <a:xfrm>
            <a:off x="9753480" y="181944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Icon keyboard key 2-0"/>
          <p:cNvSpPr/>
          <p:nvPr/>
        </p:nvSpPr>
        <p:spPr>
          <a:xfrm>
            <a:off x="9487080" y="187632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Icon keyboard key 2-1"/>
          <p:cNvSpPr/>
          <p:nvPr/>
        </p:nvSpPr>
        <p:spPr>
          <a:xfrm>
            <a:off x="9553680" y="187632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Icon keyboard key 2-2"/>
          <p:cNvSpPr/>
          <p:nvPr/>
        </p:nvSpPr>
        <p:spPr>
          <a:xfrm>
            <a:off x="9620280" y="187632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Icon keyboard key 2-3"/>
          <p:cNvSpPr/>
          <p:nvPr/>
        </p:nvSpPr>
        <p:spPr>
          <a:xfrm>
            <a:off x="9686880" y="187632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Icon keyboard key 2-4"/>
          <p:cNvSpPr/>
          <p:nvPr/>
        </p:nvSpPr>
        <p:spPr>
          <a:xfrm>
            <a:off x="9753480" y="1876320"/>
            <a:ext cx="37800" cy="28080"/>
          </a:xfrm>
          <a:prstGeom prst="rect">
            <a:avLst/>
          </a:prstGeom>
          <a:solidFill>
            <a:srgbClr val="00008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Icon keyboard spacebar"/>
          <p:cNvSpPr/>
          <p:nvPr/>
        </p:nvSpPr>
        <p:spPr>
          <a:xfrm>
            <a:off x="9563040" y="1943280"/>
            <a:ext cx="161640" cy="18720"/>
          </a:xfrm>
          <a:prstGeom prst="rect">
            <a:avLst/>
          </a:prstGeom>
          <a:solidFill>
            <a:srgbClr val="000080"/>
          </a:solidFill>
          <a:ln w="0">
            <a:solidFill>
              <a:srgbClr val="00008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25920" bIns="-259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03 · SOLUTIONS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Current Status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2"/>
          <p:cNvSpPr/>
          <p:nvPr/>
        </p:nvSpPr>
        <p:spPr>
          <a:xfrm>
            <a:off x="548640" y="2286000"/>
            <a:ext cx="64004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The replacement Pi 4 boots to desktop. The merged update adds stream read ahead and smoother player cleanup; playback still needs testing on the Pi.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4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14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Icon pi tile"/>
          <p:cNvSpPr/>
          <p:nvPr/>
        </p:nvSpPr>
        <p:spPr>
          <a:xfrm>
            <a:off x="10201320" y="1581120"/>
            <a:ext cx="552240" cy="552240"/>
          </a:xfrm>
          <a:prstGeom prst="rect">
            <a:avLst/>
          </a:prstGeom>
          <a:solidFill>
            <a:srgbClr val="000080"/>
          </a:solidFill>
          <a:ln w="20461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Icon pi board"/>
          <p:cNvSpPr/>
          <p:nvPr/>
        </p:nvSpPr>
        <p:spPr>
          <a:xfrm>
            <a:off x="10283040" y="1652760"/>
            <a:ext cx="388440" cy="408960"/>
          </a:xfrm>
          <a:prstGeom prst="rect">
            <a:avLst/>
          </a:prstGeom>
          <a:solidFill>
            <a:srgbClr val="008080"/>
          </a:solidFill>
          <a:ln w="20461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Icon pi processor"/>
          <p:cNvSpPr/>
          <p:nvPr/>
        </p:nvSpPr>
        <p:spPr>
          <a:xfrm>
            <a:off x="10385280" y="1744920"/>
            <a:ext cx="183960" cy="183960"/>
          </a:xfrm>
          <a:prstGeom prst="rect">
            <a:avLst/>
          </a:prstGeom>
          <a:solidFill>
            <a:srgbClr val="000080"/>
          </a:solidFill>
          <a:ln w="20461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Icon pi left pin 0"/>
          <p:cNvSpPr/>
          <p:nvPr/>
        </p:nvSpPr>
        <p:spPr>
          <a:xfrm>
            <a:off x="10242360" y="169380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Icon pi right pin 0"/>
          <p:cNvSpPr/>
          <p:nvPr/>
        </p:nvSpPr>
        <p:spPr>
          <a:xfrm>
            <a:off x="10671840" y="169380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Icon pi left pin 1"/>
          <p:cNvSpPr/>
          <p:nvPr/>
        </p:nvSpPr>
        <p:spPr>
          <a:xfrm>
            <a:off x="10242360" y="177552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Icon pi right pin 1"/>
          <p:cNvSpPr/>
          <p:nvPr/>
        </p:nvSpPr>
        <p:spPr>
          <a:xfrm>
            <a:off x="10671840" y="177552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Icon pi left pin 2"/>
          <p:cNvSpPr/>
          <p:nvPr/>
        </p:nvSpPr>
        <p:spPr>
          <a:xfrm>
            <a:off x="10242360" y="185724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Icon pi right pin 2"/>
          <p:cNvSpPr/>
          <p:nvPr/>
        </p:nvSpPr>
        <p:spPr>
          <a:xfrm>
            <a:off x="10671840" y="185724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Icon pi left pin 3"/>
          <p:cNvSpPr/>
          <p:nvPr/>
        </p:nvSpPr>
        <p:spPr>
          <a:xfrm>
            <a:off x="10242360" y="193932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Icon pi right pin 3"/>
          <p:cNvSpPr/>
          <p:nvPr/>
        </p:nvSpPr>
        <p:spPr>
          <a:xfrm>
            <a:off x="10671840" y="1939320"/>
            <a:ext cx="4068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04 · THE WIRING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How A Button Press Travels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2"/>
          <p:cNvSpPr/>
          <p:nvPr/>
        </p:nvSpPr>
        <p:spPr>
          <a:xfrm>
            <a:off x="548640" y="250560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1. ARDUINO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3"/>
          <p:cNvSpPr/>
          <p:nvPr/>
        </p:nvSpPr>
        <p:spPr>
          <a:xfrm>
            <a:off x="548640" y="298080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Reads the joystick, knob, and button; sends a command over serial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4"/>
          <p:cNvSpPr/>
          <p:nvPr/>
        </p:nvSpPr>
        <p:spPr>
          <a:xfrm>
            <a:off x="4082040" y="1965960"/>
            <a:ext cx="2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→</a:t>
            </a:r>
            <a:endParaRPr b="0" lang="en-US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5"/>
          <p:cNvSpPr/>
          <p:nvPr/>
        </p:nvSpPr>
        <p:spPr>
          <a:xfrm>
            <a:off x="4338360" y="250560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2. THE BRIDGE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6"/>
          <p:cNvSpPr/>
          <p:nvPr/>
        </p:nvSpPr>
        <p:spPr>
          <a:xfrm>
            <a:off x="4338360" y="298080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rpi_bridge.py turns that command into a real key or mouse event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7"/>
          <p:cNvSpPr/>
          <p:nvPr/>
        </p:nvSpPr>
        <p:spPr>
          <a:xfrm>
            <a:off x="7871760" y="1965960"/>
            <a:ext cx="2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→</a:t>
            </a:r>
            <a:endParaRPr b="0" lang="en-US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8"/>
          <p:cNvSpPr/>
          <p:nvPr/>
        </p:nvSpPr>
        <p:spPr>
          <a:xfrm>
            <a:off x="8127720" y="2505600"/>
            <a:ext cx="3515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3. THE APP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9"/>
          <p:cNvSpPr/>
          <p:nvPr/>
        </p:nvSpPr>
        <p:spPr>
          <a:xfrm>
            <a:off x="8127720" y="2980800"/>
            <a:ext cx="3515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tv.py receives it like normal keyboard input and reacts on screen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0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17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Icon uno tile"/>
          <p:cNvSpPr/>
          <p:nvPr/>
        </p:nvSpPr>
        <p:spPr>
          <a:xfrm>
            <a:off x="180972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Icon uno board"/>
          <p:cNvSpPr/>
          <p:nvPr/>
        </p:nvSpPr>
        <p:spPr>
          <a:xfrm>
            <a:off x="1886040" y="1752480"/>
            <a:ext cx="361440" cy="380520"/>
          </a:xfrm>
          <a:prstGeom prst="rect">
            <a:avLst/>
          </a:prstGeom>
          <a:solidFill>
            <a:srgbClr val="008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Icon uno processor"/>
          <p:cNvSpPr/>
          <p:nvPr/>
        </p:nvSpPr>
        <p:spPr>
          <a:xfrm>
            <a:off x="1981080" y="1838160"/>
            <a:ext cx="171000" cy="171000"/>
          </a:xfrm>
          <a:prstGeom prst="rect">
            <a:avLst/>
          </a:prstGeom>
          <a:solidFill>
            <a:srgbClr val="000080"/>
          </a:solidFill>
          <a:ln w="1905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Icon uno left pin 0"/>
          <p:cNvSpPr/>
          <p:nvPr/>
        </p:nvSpPr>
        <p:spPr>
          <a:xfrm>
            <a:off x="1847880" y="17906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Icon uno right pin 0"/>
          <p:cNvSpPr/>
          <p:nvPr/>
        </p:nvSpPr>
        <p:spPr>
          <a:xfrm>
            <a:off x="2247840" y="17906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Icon uno left pin 1"/>
          <p:cNvSpPr/>
          <p:nvPr/>
        </p:nvSpPr>
        <p:spPr>
          <a:xfrm>
            <a:off x="1847880" y="186696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Icon uno right pin 1"/>
          <p:cNvSpPr/>
          <p:nvPr/>
        </p:nvSpPr>
        <p:spPr>
          <a:xfrm>
            <a:off x="2247840" y="186696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Icon uno left pin 2"/>
          <p:cNvSpPr/>
          <p:nvPr/>
        </p:nvSpPr>
        <p:spPr>
          <a:xfrm>
            <a:off x="1847880" y="194328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Icon uno right pin 2"/>
          <p:cNvSpPr/>
          <p:nvPr/>
        </p:nvSpPr>
        <p:spPr>
          <a:xfrm>
            <a:off x="2247840" y="194328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Icon uno left pin 3"/>
          <p:cNvSpPr/>
          <p:nvPr/>
        </p:nvSpPr>
        <p:spPr>
          <a:xfrm>
            <a:off x="1847880" y="20192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Icon uno right pin 3"/>
          <p:cNvSpPr/>
          <p:nvPr/>
        </p:nvSpPr>
        <p:spPr>
          <a:xfrm>
            <a:off x="2247840" y="20192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Icon uno U"/>
          <p:cNvSpPr/>
          <p:nvPr/>
        </p:nvSpPr>
        <p:spPr>
          <a:xfrm>
            <a:off x="2000160" y="1857240"/>
            <a:ext cx="132840" cy="14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U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Icon bridge tile"/>
          <p:cNvSpPr/>
          <p:nvPr/>
        </p:nvSpPr>
        <p:spPr>
          <a:xfrm>
            <a:off x="560088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Icon bridge board"/>
          <p:cNvSpPr/>
          <p:nvPr/>
        </p:nvSpPr>
        <p:spPr>
          <a:xfrm>
            <a:off x="5676840" y="1752480"/>
            <a:ext cx="361440" cy="380520"/>
          </a:xfrm>
          <a:prstGeom prst="rect">
            <a:avLst/>
          </a:prstGeom>
          <a:solidFill>
            <a:srgbClr val="008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Icon bridge processor"/>
          <p:cNvSpPr/>
          <p:nvPr/>
        </p:nvSpPr>
        <p:spPr>
          <a:xfrm>
            <a:off x="5772240" y="1838160"/>
            <a:ext cx="171000" cy="171000"/>
          </a:xfrm>
          <a:prstGeom prst="rect">
            <a:avLst/>
          </a:prstGeom>
          <a:solidFill>
            <a:srgbClr val="000080"/>
          </a:solidFill>
          <a:ln w="1905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Icon bridge left pin 0"/>
          <p:cNvSpPr/>
          <p:nvPr/>
        </p:nvSpPr>
        <p:spPr>
          <a:xfrm>
            <a:off x="5638680" y="17906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Icon bridge right pin 0"/>
          <p:cNvSpPr/>
          <p:nvPr/>
        </p:nvSpPr>
        <p:spPr>
          <a:xfrm>
            <a:off x="6039000" y="17906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Icon bridge left pin 1"/>
          <p:cNvSpPr/>
          <p:nvPr/>
        </p:nvSpPr>
        <p:spPr>
          <a:xfrm>
            <a:off x="5638680" y="186696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Icon bridge right pin 1"/>
          <p:cNvSpPr/>
          <p:nvPr/>
        </p:nvSpPr>
        <p:spPr>
          <a:xfrm>
            <a:off x="6039000" y="186696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Icon bridge left pin 2"/>
          <p:cNvSpPr/>
          <p:nvPr/>
        </p:nvSpPr>
        <p:spPr>
          <a:xfrm>
            <a:off x="5638680" y="194328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Icon bridge right pin 2"/>
          <p:cNvSpPr/>
          <p:nvPr/>
        </p:nvSpPr>
        <p:spPr>
          <a:xfrm>
            <a:off x="6039000" y="194328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Icon bridge left pin 3"/>
          <p:cNvSpPr/>
          <p:nvPr/>
        </p:nvSpPr>
        <p:spPr>
          <a:xfrm>
            <a:off x="5638680" y="20192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Icon bridge right pin 3"/>
          <p:cNvSpPr/>
          <p:nvPr/>
        </p:nvSpPr>
        <p:spPr>
          <a:xfrm>
            <a:off x="6039000" y="2019240"/>
            <a:ext cx="3780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Icon bridge connector"/>
          <p:cNvSpPr/>
          <p:nvPr/>
        </p:nvSpPr>
        <p:spPr>
          <a:xfrm>
            <a:off x="5743440" y="1866960"/>
            <a:ext cx="228240" cy="114120"/>
          </a:xfrm>
          <a:prstGeom prst="rect">
            <a:avLst/>
          </a:prstGeom>
          <a:solidFill>
            <a:srgbClr val="c0c0c0"/>
          </a:solidFill>
          <a:ln w="9525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Icon bridge cable"/>
          <p:cNvSpPr/>
          <p:nvPr/>
        </p:nvSpPr>
        <p:spPr>
          <a:xfrm>
            <a:off x="5952960" y="1905120"/>
            <a:ext cx="114120" cy="3780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6840" bIns="-68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Icon tv tile"/>
          <p:cNvSpPr/>
          <p:nvPr/>
        </p:nvSpPr>
        <p:spPr>
          <a:xfrm>
            <a:off x="9381960" y="1685880"/>
            <a:ext cx="514080" cy="514080"/>
          </a:xfrm>
          <a:prstGeom prst="rect">
            <a:avLst/>
          </a:prstGeom>
          <a:solidFill>
            <a:srgbClr val="000080"/>
          </a:solidFill>
          <a:ln w="19050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Icon tv screen frame"/>
          <p:cNvSpPr/>
          <p:nvPr/>
        </p:nvSpPr>
        <p:spPr>
          <a:xfrm>
            <a:off x="9458280" y="1752480"/>
            <a:ext cx="361440" cy="275760"/>
          </a:xfrm>
          <a:prstGeom prst="rect">
            <a:avLst/>
          </a:prstGeom>
          <a:solidFill>
            <a:srgbClr val="c0c0c0"/>
          </a:solidFill>
          <a:ln w="9525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Icon tv screen"/>
          <p:cNvSpPr/>
          <p:nvPr/>
        </p:nvSpPr>
        <p:spPr>
          <a:xfrm>
            <a:off x="9487080" y="1781280"/>
            <a:ext cx="304560" cy="209160"/>
          </a:xfrm>
          <a:prstGeom prst="rect">
            <a:avLst/>
          </a:prstGeom>
          <a:solidFill>
            <a:srgbClr val="008080"/>
          </a:solidFill>
          <a:ln w="9525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Icon tv screen highlight"/>
          <p:cNvSpPr/>
          <p:nvPr/>
        </p:nvSpPr>
        <p:spPr>
          <a:xfrm>
            <a:off x="9524880" y="1819440"/>
            <a:ext cx="180720" cy="2808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Icon tv screen line"/>
          <p:cNvSpPr/>
          <p:nvPr/>
        </p:nvSpPr>
        <p:spPr>
          <a:xfrm>
            <a:off x="9524880" y="1876320"/>
            <a:ext cx="237600" cy="187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25920" bIns="-2592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Icon tv stand"/>
          <p:cNvSpPr/>
          <p:nvPr/>
        </p:nvSpPr>
        <p:spPr>
          <a:xfrm>
            <a:off x="9610560" y="2028960"/>
            <a:ext cx="56880" cy="568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2240" bIns="122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Icon tv foot"/>
          <p:cNvSpPr/>
          <p:nvPr/>
        </p:nvSpPr>
        <p:spPr>
          <a:xfrm>
            <a:off x="9553680" y="2085840"/>
            <a:ext cx="171000" cy="2808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6560" bIns="-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Icon tv dial one"/>
          <p:cNvSpPr/>
          <p:nvPr/>
        </p:nvSpPr>
        <p:spPr>
          <a:xfrm>
            <a:off x="9487080" y="2057400"/>
            <a:ext cx="37800" cy="37800"/>
          </a:xfrm>
          <a:prstGeom prst="ellipse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8000" bIns="-18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Icon tv dial two"/>
          <p:cNvSpPr/>
          <p:nvPr/>
        </p:nvSpPr>
        <p:spPr>
          <a:xfrm>
            <a:off x="9543960" y="2057400"/>
            <a:ext cx="37800" cy="37800"/>
          </a:xfrm>
          <a:prstGeom prst="ellipse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8000" bIns="-18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04 · THE WIRING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Current Wiring Reference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16" name="Table 0"/>
          <p:cNvGraphicFramePr/>
          <p:nvPr/>
        </p:nvGraphicFramePr>
        <p:xfrm>
          <a:off x="548640" y="1645920"/>
          <a:ext cx="11094120" cy="3840480"/>
        </p:xfrm>
        <a:graphic>
          <a:graphicData uri="http://schemas.openxmlformats.org/drawingml/2006/table">
            <a:tbl>
              <a:tblPr/>
              <a:tblGrid>
                <a:gridCol w="2773440"/>
                <a:gridCol w="2773440"/>
                <a:gridCol w="2773440"/>
                <a:gridCol w="2773440"/>
              </a:tblGrid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en-US" sz="1250" strike="noStrike" u="non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  <a:ea typeface="Calibri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130" strike="noStrike" u="none">
                          <a:solidFill>
                            <a:srgbClr val="000080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PART</a:t>
                      </a:r>
                      <a:endParaRPr b="0" lang="en-US" sz="113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130" strike="noStrike" u="none">
                          <a:solidFill>
                            <a:srgbClr val="000080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CONNECTION</a:t>
                      </a:r>
                      <a:endParaRPr b="0" lang="en-US" sz="113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130" strike="noStrike" u="none">
                          <a:solidFill>
                            <a:srgbClr val="000080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PURPOSE</a:t>
                      </a:r>
                      <a:endParaRPr b="0" lang="en-US" sz="113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ARDUINO UNO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Joystick X/Y + click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Volume encoder A/B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USB serial to Pi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</a:tr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RASPBERRY PI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USB from Uno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HDMI to monitor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GPIO3 + GND to button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</a:tr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MONITOR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HDMI input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No LVDS connection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Monitor's own power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</a:tr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POWER BUTTON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Shutdown switch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GPIO3 + GND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Requests safe shutdown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</a:tr>
              <a:tr h="6400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POWER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USB-C to Pi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Monitor power cable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5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DejaVu Sans Mono"/>
                          <a:ea typeface="DejaVu Sans Mono"/>
                        </a:rPr>
                        <a:t>Uno powered over USB</a:t>
                      </a:r>
                      <a:endParaRPr b="0" lang="en-US" sz="105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332e27"/>
                      </a:solidFill>
                      <a:prstDash val="solid"/>
                    </a:lnL>
                    <a:lnR w="12240">
                      <a:solidFill>
                        <a:srgbClr val="332e27"/>
                      </a:solidFill>
                      <a:prstDash val="solid"/>
                    </a:lnR>
                    <a:lnT w="12240">
                      <a:solidFill>
                        <a:srgbClr val="332e27"/>
                      </a:solidFill>
                      <a:prstDash val="solid"/>
                    </a:lnT>
                    <a:lnB w="12240">
                      <a:solidFill>
                        <a:srgbClr val="332e27"/>
                      </a:solidFill>
                      <a:prstDash val="solid"/>
                    </a:lnB>
                    <a:solidFill>
                      <a:srgbClr val="000080"/>
                    </a:solidFill>
                  </a:tcPr>
                </a:tc>
              </a:tr>
            </a:tbl>
          </a:graphicData>
        </a:graphic>
      </p:graphicFrame>
      <p:sp>
        <p:nvSpPr>
          <p:cNvPr id="217" name="Text 2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21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04 · THE WIRING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Build and Test Flow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2"/>
          <p:cNvSpPr/>
          <p:nvPr/>
        </p:nvSpPr>
        <p:spPr>
          <a:xfrm>
            <a:off x="548640" y="2414160"/>
            <a:ext cx="256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STEP 1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3"/>
          <p:cNvSpPr/>
          <p:nvPr/>
        </p:nvSpPr>
        <p:spPr>
          <a:xfrm>
            <a:off x="548640" y="2889360"/>
            <a:ext cx="256752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Connect joystick and encoder to the Uno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4"/>
          <p:cNvSpPr/>
          <p:nvPr/>
        </p:nvSpPr>
        <p:spPr>
          <a:xfrm>
            <a:off x="3134880" y="1874520"/>
            <a:ext cx="2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→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5"/>
          <p:cNvSpPr/>
          <p:nvPr/>
        </p:nvSpPr>
        <p:spPr>
          <a:xfrm>
            <a:off x="3390840" y="2414160"/>
            <a:ext cx="256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STEP 2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6"/>
          <p:cNvSpPr/>
          <p:nvPr/>
        </p:nvSpPr>
        <p:spPr>
          <a:xfrm>
            <a:off x="3390840" y="2889360"/>
            <a:ext cx="256752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Flash the Uno and test USB commands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7"/>
          <p:cNvSpPr/>
          <p:nvPr/>
        </p:nvSpPr>
        <p:spPr>
          <a:xfrm>
            <a:off x="5977080" y="1874520"/>
            <a:ext cx="2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→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8"/>
          <p:cNvSpPr/>
          <p:nvPr/>
        </p:nvSpPr>
        <p:spPr>
          <a:xfrm>
            <a:off x="6233040" y="2414160"/>
            <a:ext cx="256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STEP 3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9"/>
          <p:cNvSpPr/>
          <p:nvPr/>
        </p:nvSpPr>
        <p:spPr>
          <a:xfrm>
            <a:off x="6233040" y="2889360"/>
            <a:ext cx="256752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Set up the TV app and USB bridge on Pi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0"/>
          <p:cNvSpPr/>
          <p:nvPr/>
        </p:nvSpPr>
        <p:spPr>
          <a:xfrm>
            <a:off x="8819280" y="1874520"/>
            <a:ext cx="23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→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1"/>
          <p:cNvSpPr/>
          <p:nvPr/>
        </p:nvSpPr>
        <p:spPr>
          <a:xfrm>
            <a:off x="9075240" y="2414160"/>
            <a:ext cx="256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STEP 4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2"/>
          <p:cNvSpPr/>
          <p:nvPr/>
        </p:nvSpPr>
        <p:spPr>
          <a:xfrm>
            <a:off x="9075240" y="2889360"/>
            <a:ext cx="256752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Connect HDMI monitor and test GPIO3 button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3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22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05 · GOALS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Goals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2"/>
          <p:cNvSpPr/>
          <p:nvPr/>
        </p:nvSpPr>
        <p:spPr>
          <a:xfrm>
            <a:off x="548640" y="2505600"/>
            <a:ext cx="527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GOAL 1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3"/>
          <p:cNvSpPr/>
          <p:nvPr/>
        </p:nvSpPr>
        <p:spPr>
          <a:xfrm>
            <a:off x="548640" y="2980800"/>
            <a:ext cx="5272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Build a retro TV prototype with joystick-led control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4"/>
          <p:cNvSpPr/>
          <p:nvPr/>
        </p:nvSpPr>
        <p:spPr>
          <a:xfrm>
            <a:off x="6370200" y="2505600"/>
            <a:ext cx="527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GOAL 2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5"/>
          <p:cNvSpPr/>
          <p:nvPr/>
        </p:nvSpPr>
        <p:spPr>
          <a:xfrm>
            <a:off x="6370200" y="2980800"/>
            <a:ext cx="5272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Build a customer-sized cabinet around the chosen monitor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6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24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Icon tv tile"/>
          <p:cNvSpPr/>
          <p:nvPr/>
        </p:nvSpPr>
        <p:spPr>
          <a:xfrm>
            <a:off x="2914560" y="1685880"/>
            <a:ext cx="552240" cy="552240"/>
          </a:xfrm>
          <a:prstGeom prst="rect">
            <a:avLst/>
          </a:prstGeom>
          <a:solidFill>
            <a:srgbClr val="000080"/>
          </a:solidFill>
          <a:ln w="20461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Icon tv screen frame"/>
          <p:cNvSpPr/>
          <p:nvPr/>
        </p:nvSpPr>
        <p:spPr>
          <a:xfrm>
            <a:off x="2996640" y="1757520"/>
            <a:ext cx="388440" cy="296280"/>
          </a:xfrm>
          <a:prstGeom prst="rect">
            <a:avLst/>
          </a:prstGeom>
          <a:solidFill>
            <a:srgbClr val="c0c0c0"/>
          </a:solidFill>
          <a:ln w="10231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Icon tv screen"/>
          <p:cNvSpPr/>
          <p:nvPr/>
        </p:nvSpPr>
        <p:spPr>
          <a:xfrm>
            <a:off x="3027240" y="1788120"/>
            <a:ext cx="326880" cy="224640"/>
          </a:xfrm>
          <a:prstGeom prst="rect">
            <a:avLst/>
          </a:prstGeom>
          <a:solidFill>
            <a:srgbClr val="008080"/>
          </a:solidFill>
          <a:ln w="10231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Icon tv screen highlight"/>
          <p:cNvSpPr/>
          <p:nvPr/>
        </p:nvSpPr>
        <p:spPr>
          <a:xfrm>
            <a:off x="3068280" y="1829160"/>
            <a:ext cx="194040" cy="30240"/>
          </a:xfrm>
          <a:prstGeom prst="rect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Icon tv screen line"/>
          <p:cNvSpPr/>
          <p:nvPr/>
        </p:nvSpPr>
        <p:spPr>
          <a:xfrm>
            <a:off x="3068280" y="1890360"/>
            <a:ext cx="255240" cy="2016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24480" bIns="-244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Icon tv stand"/>
          <p:cNvSpPr/>
          <p:nvPr/>
        </p:nvSpPr>
        <p:spPr>
          <a:xfrm>
            <a:off x="3160080" y="2054160"/>
            <a:ext cx="61200" cy="6120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16560" bIns="1656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Icon tv foot"/>
          <p:cNvSpPr/>
          <p:nvPr/>
        </p:nvSpPr>
        <p:spPr>
          <a:xfrm>
            <a:off x="3098880" y="2115720"/>
            <a:ext cx="183960" cy="3024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4400" bIns="-144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Icon tv dial one"/>
          <p:cNvSpPr/>
          <p:nvPr/>
        </p:nvSpPr>
        <p:spPr>
          <a:xfrm>
            <a:off x="3027240" y="2084760"/>
            <a:ext cx="40680" cy="40680"/>
          </a:xfrm>
          <a:prstGeom prst="ellipse">
            <a:avLst/>
          </a:prstGeom>
          <a:solidFill>
            <a:srgbClr val="ffff00"/>
          </a:solidFill>
          <a:ln w="0">
            <a:solidFill>
              <a:srgbClr val="ffff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840" bIns="-158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Icon tv dial two"/>
          <p:cNvSpPr/>
          <p:nvPr/>
        </p:nvSpPr>
        <p:spPr>
          <a:xfrm>
            <a:off x="3088440" y="2084760"/>
            <a:ext cx="40680" cy="40680"/>
          </a:xfrm>
          <a:prstGeom prst="ellipse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15840" bIns="-158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Icon frame tile"/>
          <p:cNvSpPr/>
          <p:nvPr/>
        </p:nvSpPr>
        <p:spPr>
          <a:xfrm>
            <a:off x="8734320" y="1685880"/>
            <a:ext cx="552240" cy="552240"/>
          </a:xfrm>
          <a:prstGeom prst="rect">
            <a:avLst/>
          </a:prstGeom>
          <a:solidFill>
            <a:srgbClr val="000080"/>
          </a:solidFill>
          <a:ln w="20461">
            <a:solidFill>
              <a:srgbClr val="c0c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Icon frame cabinet"/>
          <p:cNvSpPr/>
          <p:nvPr/>
        </p:nvSpPr>
        <p:spPr>
          <a:xfrm>
            <a:off x="8836560" y="1757520"/>
            <a:ext cx="347400" cy="408960"/>
          </a:xfrm>
          <a:prstGeom prst="rect">
            <a:avLst/>
          </a:prstGeom>
          <a:solidFill>
            <a:srgbClr val="c0c0c0"/>
          </a:solidFill>
          <a:ln w="0">
            <a:solidFill>
              <a:srgbClr val="c0c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Icon frame cabinet screen"/>
          <p:cNvSpPr/>
          <p:nvPr/>
        </p:nvSpPr>
        <p:spPr>
          <a:xfrm>
            <a:off x="8877600" y="1798560"/>
            <a:ext cx="265680" cy="224640"/>
          </a:xfrm>
          <a:prstGeom prst="rect">
            <a:avLst/>
          </a:prstGeom>
          <a:solidFill>
            <a:srgbClr val="000080"/>
          </a:solidFill>
          <a:ln w="20461">
            <a:solidFill>
              <a:srgbClr val="40404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Icon frame cabinet window"/>
          <p:cNvSpPr/>
          <p:nvPr/>
        </p:nvSpPr>
        <p:spPr>
          <a:xfrm>
            <a:off x="8908200" y="1829160"/>
            <a:ext cx="204120" cy="153000"/>
          </a:xfrm>
          <a:prstGeom prst="rect">
            <a:avLst/>
          </a:prstGeom>
          <a:solidFill>
            <a:srgbClr val="008080"/>
          </a:solidFill>
          <a:ln w="0">
            <a:solidFill>
              <a:srgbClr val="00808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Icon frame cabinet base"/>
          <p:cNvSpPr/>
          <p:nvPr/>
        </p:nvSpPr>
        <p:spPr>
          <a:xfrm>
            <a:off x="8928720" y="2064600"/>
            <a:ext cx="163440" cy="50760"/>
          </a:xfrm>
          <a:prstGeom prst="rect">
            <a:avLst/>
          </a:prstGeom>
          <a:solidFill>
            <a:srgbClr val="404040"/>
          </a:solidFill>
          <a:ln w="0">
            <a:solidFill>
              <a:srgbClr val="40404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6120" bIns="61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 0"/>
          <p:cNvSpPr/>
          <p:nvPr/>
        </p:nvSpPr>
        <p:spPr>
          <a:xfrm>
            <a:off x="548640" y="384120"/>
            <a:ext cx="11094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SECTION 06 · Programing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1"/>
          <p:cNvSpPr/>
          <p:nvPr/>
        </p:nvSpPr>
        <p:spPr>
          <a:xfrm>
            <a:off x="548640" y="731520"/>
            <a:ext cx="11094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00"/>
                </a:solidFill>
                <a:effectLst/>
                <a:uFillTx/>
                <a:latin typeface="DejaVu Sans Mono"/>
                <a:ea typeface="DejaVu Sans Mono"/>
              </a:rPr>
              <a:t>Hardware VS. Software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0"/>
          <p:cNvSpPr/>
          <p:nvPr/>
        </p:nvSpPr>
        <p:spPr>
          <a:xfrm>
            <a:off x="54864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27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6" name="" descr=""/>
          <p:cNvPicPr/>
          <p:nvPr/>
        </p:nvPicPr>
        <p:blipFill>
          <a:blip r:embed="rId1"/>
          <a:stretch/>
        </p:blipFill>
        <p:spPr>
          <a:xfrm>
            <a:off x="7526160" y="3429000"/>
            <a:ext cx="5275440" cy="342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7" name=""/>
          <p:cNvSpPr/>
          <p:nvPr/>
        </p:nvSpPr>
        <p:spPr>
          <a:xfrm>
            <a:off x="3657600" y="1828800"/>
            <a:ext cx="0" cy="4800600"/>
          </a:xfrm>
          <a:prstGeom prst="line">
            <a:avLst/>
          </a:prstGeom>
          <a:ln w="5724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8080" rIns="118080" tIns="73080" bIns="73080" anchor="ctr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"/>
          <p:cNvSpPr txBox="1"/>
          <p:nvPr/>
        </p:nvSpPr>
        <p:spPr>
          <a:xfrm>
            <a:off x="2514600" y="3748680"/>
            <a:ext cx="2286000" cy="1509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62686"/>
              </a:spcBef>
              <a:spcAft>
                <a:spcPts val="2305"/>
              </a:spcAft>
            </a:pPr>
            <a:r>
              <a:rPr b="0" lang="en-US" sz="10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V S</a:t>
            </a:r>
            <a:endParaRPr b="0" lang="en-US" sz="10000" strike="noStrike" u="none">
              <a:solidFill>
                <a:srgbClr val="ffffff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259" name=""/>
          <p:cNvSpPr txBox="1"/>
          <p:nvPr/>
        </p:nvSpPr>
        <p:spPr>
          <a:xfrm>
            <a:off x="914400" y="1828800"/>
            <a:ext cx="2057400" cy="558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3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Hardware</a:t>
            </a:r>
            <a:endParaRPr b="0" lang="en-US" sz="3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"/>
          <p:cNvSpPr txBox="1"/>
          <p:nvPr/>
        </p:nvSpPr>
        <p:spPr>
          <a:xfrm>
            <a:off x="4174560" y="1828800"/>
            <a:ext cx="1997640" cy="558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3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Software</a:t>
            </a:r>
            <a:endParaRPr b="0" lang="en-US" sz="3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"/>
          <p:cNvSpPr/>
          <p:nvPr/>
        </p:nvSpPr>
        <p:spPr>
          <a:xfrm>
            <a:off x="685800" y="2514600"/>
            <a:ext cx="5943600" cy="0"/>
          </a:xfrm>
          <a:prstGeom prst="line">
            <a:avLst/>
          </a:prstGeom>
          <a:ln w="5724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8440" rIns="118440" tIns="-73440" bIns="-73440" anchor="ctr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"/>
          <p:cNvSpPr txBox="1"/>
          <p:nvPr/>
        </p:nvSpPr>
        <p:spPr>
          <a:xfrm>
            <a:off x="914400" y="2854080"/>
            <a:ext cx="16002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Rassperi Pi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"/>
          <p:cNvSpPr txBox="1"/>
          <p:nvPr/>
        </p:nvSpPr>
        <p:spPr>
          <a:xfrm>
            <a:off x="707760" y="3283920"/>
            <a:ext cx="203544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Arduino UNO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"/>
          <p:cNvSpPr txBox="1"/>
          <p:nvPr/>
        </p:nvSpPr>
        <p:spPr>
          <a:xfrm>
            <a:off x="3886200" y="2743200"/>
            <a:ext cx="25146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Python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"/>
          <p:cNvSpPr txBox="1"/>
          <p:nvPr/>
        </p:nvSpPr>
        <p:spPr>
          <a:xfrm>
            <a:off x="3908160" y="3200400"/>
            <a:ext cx="134964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C++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80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 0"/>
          <p:cNvSpPr/>
          <p:nvPr/>
        </p:nvSpPr>
        <p:spPr>
          <a:xfrm>
            <a:off x="0" y="2880360"/>
            <a:ext cx="12191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400" strike="noStrike" u="none">
                <a:solidFill>
                  <a:srgbClr val="ffffff"/>
                </a:solidFill>
                <a:effectLst/>
                <a:uFillTx/>
                <a:latin typeface="DejaVu Sans Mono"/>
                <a:ea typeface="DejaVu Sans Mono"/>
              </a:rPr>
              <a:t>THANKS!</a:t>
            </a:r>
            <a:endParaRPr b="0" lang="en-US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"/>
          <p:cNvSpPr/>
          <p:nvPr/>
        </p:nvSpPr>
        <p:spPr>
          <a:xfrm>
            <a:off x="0" y="3794760"/>
            <a:ext cx="1219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8e8e8"/>
                </a:solidFill>
                <a:effectLst/>
                <a:uFillTx/>
                <a:latin typeface="DejaVu Sans Mono"/>
                <a:ea typeface="DejaVu Sans Mono"/>
              </a:rPr>
              <a:t>Haidar Ali Alshowaikh  |  Class 8E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2026-10-25T18:25:37Z</dcterms:created>
  <dc:creator>Walnut Exporter</dc:creator>
  <dc:description/>
  <dc:language>en-US</dc:language>
  <cp:lastModifiedBy/>
  <dcterms:modified xsi:type="dcterms:W3CDTF">2026-10-27T16:54:51Z</dcterms:modified>
  <cp:revision>1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